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presProps.xml" ContentType="application/vnd.openxmlformats-officedocument.presentationml.presProps+xml"/>
  <Override PartName="/ppt/media/image1.png" ContentType="image/png"/>
  <Override PartName="/ppt/media/image2.png" ContentType="image/png"/>
  <Override PartName="/ppt/media/image3.png" ContentType="image/png"/>
  <Override PartName="/ppt/media/image4.png" ContentType="image/png"/>
  <Override PartName="/ppt/media/image5.png" ContentType="image/png"/>
  <Override PartName="/ppt/media/image6.png" ContentType="image/png"/>
  <Override PartName="/ppt/media/image7.png" ContentType="image/png"/>
  <Override PartName="/ppt/media/image8.png" ContentType="image/png"/>
  <Override PartName="/ppt/media/image9.png" ContentType="image/png"/>
  <Override PartName="/ppt/media/image10.png" ContentType="image/png"/>
  <Override PartName="/ppt/media/image11.png" ContentType="image/png"/>
  <Override PartName="/ppt/media/image12.png" ContentType="image/png"/>
  <Override PartName="/ppt/media/image13.png" ContentType="image/png"/>
  <Override PartName="/ppt/media/image14.png" ContentType="image/png"/>
  <Override PartName="/ppt/media/image15.png" ContentType="image/png"/>
  <Override PartName="/ppt/media/image16.png" ContentType="image/png"/>
  <Override PartName="/ppt/media/image17.png" ContentType="image/png"/>
  <Override PartName="/ppt/media/image18.png" ContentType="image/png"/>
  <Override PartName="/ppt/media/image19.png" ContentType="image/pn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</p:sldIdLst>
  <p:sldSz cx="12192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da-DK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da-DK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74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75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0" lang="da-DK" sz="1800" spc="-1" strike="noStrike">
                <a:latin typeface="Arial"/>
              </a:rPr>
              <a:t>Klik for at redigere titeltekstens format</a:t>
            </a:r>
            <a:endParaRPr b="0" lang="da-DK" sz="1800" spc="-1" strike="noStrike"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1800" spc="-1" strike="noStrike">
                <a:latin typeface="Arial"/>
              </a:rPr>
              <a:t>Klik for at redigere dispositionstekstens format</a:t>
            </a:r>
            <a:endParaRPr b="0" lang="da-DK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da-DK" sz="1800" spc="-1" strike="noStrike">
                <a:latin typeface="Arial"/>
              </a:rPr>
              <a:t>Andet dispositionsniveau</a:t>
            </a:r>
            <a:endParaRPr b="0" lang="da-DK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1800" spc="-1" strike="noStrike">
                <a:latin typeface="Arial"/>
              </a:rPr>
              <a:t>Tredje dispositionsniveau</a:t>
            </a:r>
            <a:endParaRPr b="0" lang="da-DK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da-DK" sz="1800" spc="-1" strike="noStrike">
                <a:latin typeface="Arial"/>
              </a:rPr>
              <a:t>Fjerde dispositionsniveau</a:t>
            </a:r>
            <a:endParaRPr b="0" lang="da-DK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1800" spc="-1" strike="noStrike">
                <a:latin typeface="Arial"/>
              </a:rPr>
              <a:t>Femte dispositionsniveau</a:t>
            </a:r>
            <a:endParaRPr b="0" lang="da-DK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1800" spc="-1" strike="noStrike">
                <a:latin typeface="Arial"/>
              </a:rPr>
              <a:t>Sjette dispositionsniveau</a:t>
            </a:r>
            <a:endParaRPr b="0" lang="da-DK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1800" spc="-1" strike="noStrike">
                <a:latin typeface="Arial"/>
              </a:rPr>
              <a:t>Syvende dispositionsniveau</a:t>
            </a:r>
            <a:endParaRPr b="0" lang="da-DK" sz="18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r>
              <a:rPr b="0" lang="da-DK" sz="4400" spc="-1" strike="noStrike">
                <a:latin typeface="Arial"/>
              </a:rPr>
              <a:t>Klik for at redigere titeltekstens format</a:t>
            </a:r>
            <a:endParaRPr b="0" lang="da-DK" sz="4400" spc="-1" strike="noStrike"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3200" spc="-1" strike="noStrike">
                <a:latin typeface="Arial"/>
              </a:rPr>
              <a:t>Klik for at redigere dispositionstekstens format</a:t>
            </a:r>
            <a:endParaRPr b="0" lang="da-DK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da-DK" sz="2800" spc="-1" strike="noStrike">
                <a:latin typeface="Arial"/>
              </a:rPr>
              <a:t>Andet dispositionsniveau</a:t>
            </a:r>
            <a:endParaRPr b="0" lang="da-DK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2400" spc="-1" strike="noStrike">
                <a:latin typeface="Arial"/>
              </a:rPr>
              <a:t>Tredje dispositionsniveau</a:t>
            </a:r>
            <a:endParaRPr b="0" lang="da-DK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da-DK" sz="2000" spc="-1" strike="noStrike">
                <a:latin typeface="Arial"/>
              </a:rPr>
              <a:t>Fjerde dispositionsniveau</a:t>
            </a:r>
            <a:endParaRPr b="0" lang="da-DK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2000" spc="-1" strike="noStrike">
                <a:latin typeface="Arial"/>
              </a:rPr>
              <a:t>Femte dispositionsniveau</a:t>
            </a:r>
            <a:endParaRPr b="0" lang="da-DK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2000" spc="-1" strike="noStrike">
                <a:latin typeface="Arial"/>
              </a:rPr>
              <a:t>Sjette dispositionsniveau</a:t>
            </a:r>
            <a:endParaRPr b="0" lang="da-DK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2000" spc="-1" strike="noStrike">
                <a:latin typeface="Arial"/>
              </a:rPr>
              <a:t>Syvende dispositionsniveau</a:t>
            </a:r>
            <a:endParaRPr b="0" lang="da-DK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image" Target="../media/image11.png"/><Relationship Id="rId3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image" Target="../media/image13.png"/><Relationship Id="rId3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4.png"/><Relationship Id="rId2" Type="http://schemas.openxmlformats.org/officeDocument/2006/relationships/image" Target="../media/image15.png"/><Relationship Id="rId3" Type="http://schemas.openxmlformats.org/officeDocument/2006/relationships/image" Target="../media/image16.png"/><Relationship Id="rId4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7.png"/><Relationship Id="rId2" Type="http://schemas.openxmlformats.org/officeDocument/2006/relationships/slideLayout" Target="../slideLayouts/slideLayout1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8.png"/><Relationship Id="rId2" Type="http://schemas.openxmlformats.org/officeDocument/2006/relationships/image" Target="../media/image19.png"/><Relationship Id="rId3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2920" cy="238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rmAutofit fontScale="96000"/>
          </a:bodyPr>
          <a:p>
            <a:pPr algn="ctr">
              <a:lnSpc>
                <a:spcPct val="90000"/>
              </a:lnSpc>
            </a:pPr>
            <a:r>
              <a:rPr b="0" lang="da-DK" sz="6000" spc="-1" strike="noStrike">
                <a:solidFill>
                  <a:srgbClr val="000000"/>
                </a:solidFill>
                <a:latin typeface="Calibri Light"/>
              </a:rPr>
              <a:t>Orienteringsteknisk voksentræning i Sydkredsen</a:t>
            </a:r>
            <a:br/>
            <a:r>
              <a:rPr b="0" lang="da-DK" sz="6000" spc="-1" strike="noStrike">
                <a:solidFill>
                  <a:srgbClr val="000000"/>
                </a:solidFill>
                <a:latin typeface="Copperplate33bc"/>
              </a:rPr>
              <a:t>MELLEMSVÆR</a:t>
            </a:r>
            <a:endParaRPr b="0" lang="da-DK" sz="6000" spc="-1" strike="noStrike">
              <a:latin typeface="Arial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subTitle"/>
          </p:nvPr>
        </p:nvSpPr>
        <p:spPr>
          <a:xfrm>
            <a:off x="1523880" y="3602160"/>
            <a:ext cx="9142920" cy="1654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7000"/>
          </a:bodyPr>
          <a:p>
            <a:pPr algn="ctr"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da-DK" sz="2400" spc="-1" strike="noStrike">
                <a:solidFill>
                  <a:srgbClr val="000000"/>
                </a:solidFill>
                <a:latin typeface="Calibri"/>
              </a:rPr>
              <a:t>Del 2  –  26/2 2022 hos OK Snab</a:t>
            </a:r>
            <a:endParaRPr b="0" lang="da-DK" sz="2400" spc="-1" strike="noStrike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da-DK" sz="2400" spc="-1" strike="noStrike">
                <a:solidFill>
                  <a:srgbClr val="000000"/>
                </a:solidFill>
                <a:latin typeface="Calibri"/>
              </a:rPr>
              <a:t>Tema : </a:t>
            </a:r>
            <a:r>
              <a:rPr b="0" lang="da-DK" sz="2400" spc="-1" strike="noStrike">
                <a:solidFill>
                  <a:srgbClr val="000000"/>
                </a:solidFill>
                <a:latin typeface="Copperplate33bc"/>
              </a:rPr>
              <a:t>KURVER</a:t>
            </a:r>
            <a:endParaRPr b="0" lang="da-DK" sz="2400" spc="-1" strike="noStrike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da-DK" sz="2400" spc="-1" strike="noStrike">
                <a:solidFill>
                  <a:srgbClr val="000000"/>
                </a:solidFill>
                <a:latin typeface="Calibri"/>
              </a:rPr>
              <a:t>Louise Bierkampf Gjørup</a:t>
            </a:r>
            <a:endParaRPr b="0" lang="da-DK" sz="2400" spc="-1" strike="noStrike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da-DK" sz="2400" spc="-1" strike="noStrike">
                <a:solidFill>
                  <a:srgbClr val="000000"/>
                </a:solidFill>
                <a:latin typeface="Calibri"/>
              </a:rPr>
              <a:t>Henning Schou</a:t>
            </a:r>
            <a:endParaRPr b="0" lang="da-DK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>
              <a:lnSpc>
                <a:spcPct val="90000"/>
              </a:lnSpc>
            </a:pPr>
            <a:r>
              <a:rPr b="0" lang="da-DK" sz="4400" spc="-1" strike="noStrike">
                <a:solidFill>
                  <a:srgbClr val="000000"/>
                </a:solidFill>
                <a:latin typeface="Calibri Light"/>
              </a:rPr>
              <a:t>Program   </a:t>
            </a:r>
            <a:r>
              <a:rPr b="0" lang="da-DK" sz="3200" spc="-1" strike="noStrike">
                <a:solidFill>
                  <a:srgbClr val="000000"/>
                </a:solidFill>
                <a:latin typeface="Calibri Light"/>
              </a:rPr>
              <a:t>(</a:t>
            </a:r>
            <a:r>
              <a:rPr b="0" i="1" lang="da-DK" sz="3200" spc="-1" strike="noStrike">
                <a:solidFill>
                  <a:srgbClr val="000000"/>
                </a:solidFill>
                <a:latin typeface="Calibri Light"/>
              </a:rPr>
              <a:t>ca.-tider</a:t>
            </a:r>
            <a:r>
              <a:rPr b="0" lang="da-DK" sz="3200" spc="-1" strike="noStrike">
                <a:solidFill>
                  <a:srgbClr val="000000"/>
                </a:solidFill>
                <a:latin typeface="Calibri Light"/>
              </a:rPr>
              <a:t>)</a:t>
            </a:r>
            <a:endParaRPr b="0" lang="da-DK" sz="3200" spc="-1" strike="noStrike"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0514520" cy="43502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lang="da-DK" sz="3200" spc="-1" strike="noStrike">
                <a:solidFill>
                  <a:srgbClr val="000000"/>
                </a:solidFill>
                <a:latin typeface="Calibri"/>
              </a:rPr>
              <a:t>Formiddag</a:t>
            </a:r>
            <a:endParaRPr b="0" lang="da-DK" sz="32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Intro til formiddagens træning</a:t>
            </a:r>
            <a:endParaRPr b="0" lang="da-DK" sz="28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Træningsløb i Sønderskoven. (Start 10:15-10:25)</a:t>
            </a:r>
            <a:endParaRPr b="0" lang="da-DK" sz="28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11:30 Frokost (evt. omklædning inden).</a:t>
            </a:r>
            <a:endParaRPr b="0" lang="da-DK" sz="28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lang="da-DK" sz="3200" spc="-1" strike="noStrike">
                <a:solidFill>
                  <a:srgbClr val="000000"/>
                </a:solidFill>
                <a:latin typeface="Calibri"/>
              </a:rPr>
              <a:t>Eftermiddag</a:t>
            </a:r>
            <a:endParaRPr b="0" lang="da-DK" sz="32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12:30 Opsamling formiddag / intro eftermiddag </a:t>
            </a:r>
            <a:endParaRPr b="0" lang="da-DK" sz="28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13:30 Afgang til: Løb i Højen Skov. (Start 13:45-14:00)</a:t>
            </a:r>
            <a:endParaRPr b="0" lang="da-DK" sz="28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15:15 Eftersnak og afrunding</a:t>
            </a:r>
            <a:endParaRPr b="0" lang="da-DK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>
              <a:lnSpc>
                <a:spcPct val="90000"/>
              </a:lnSpc>
            </a:pPr>
            <a:r>
              <a:rPr b="0" lang="da-DK" sz="4400" spc="-1" strike="noStrike">
                <a:solidFill>
                  <a:srgbClr val="000000"/>
                </a:solidFill>
                <a:latin typeface="Calibri Light"/>
              </a:rPr>
              <a:t>Signaturer</a:t>
            </a:r>
            <a:endParaRPr b="0" lang="da-DK" sz="4400" spc="-1" strike="noStrike">
              <a:latin typeface="Arial"/>
            </a:endParaRPr>
          </a:p>
        </p:txBody>
      </p:sp>
      <p:pic>
        <p:nvPicPr>
          <p:cNvPr id="81" name="Pladsholder til indhold 3" descr=""/>
          <p:cNvPicPr/>
          <p:nvPr/>
        </p:nvPicPr>
        <p:blipFill>
          <a:blip r:embed="rId1"/>
          <a:stretch/>
        </p:blipFill>
        <p:spPr>
          <a:xfrm>
            <a:off x="838080" y="2609640"/>
            <a:ext cx="10514520" cy="27820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>
              <a:lnSpc>
                <a:spcPct val="90000"/>
              </a:lnSpc>
            </a:pPr>
            <a:r>
              <a:rPr b="0" lang="da-DK" sz="4400" spc="-1" strike="noStrike">
                <a:solidFill>
                  <a:srgbClr val="000000"/>
                </a:solidFill>
                <a:latin typeface="Calibri Light"/>
              </a:rPr>
              <a:t>Op eller ned?</a:t>
            </a:r>
            <a:endParaRPr b="0" lang="da-DK" sz="4400" spc="-1" strike="noStrike"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0514520" cy="43502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Ingen hældningsstreger: Gæt, hvad der er høje og lavninger</a:t>
            </a:r>
            <a:endParaRPr b="0" lang="da-DK" sz="28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b="0" lang="da-DK" sz="2800" spc="-1" strike="noStrike">
              <a:latin typeface="Arial"/>
            </a:endParaRPr>
          </a:p>
        </p:txBody>
      </p:sp>
      <p:pic>
        <p:nvPicPr>
          <p:cNvPr id="84" name="Billede 3" descr=""/>
          <p:cNvPicPr/>
          <p:nvPr/>
        </p:nvPicPr>
        <p:blipFill>
          <a:blip r:embed="rId1"/>
          <a:stretch/>
        </p:blipFill>
        <p:spPr>
          <a:xfrm>
            <a:off x="2734560" y="2787840"/>
            <a:ext cx="6658920" cy="3489840"/>
          </a:xfrm>
          <a:prstGeom prst="rect">
            <a:avLst/>
          </a:prstGeom>
          <a:ln w="0">
            <a:noFill/>
          </a:ln>
        </p:spPr>
      </p:pic>
      <p:pic>
        <p:nvPicPr>
          <p:cNvPr id="85" name="Billede 4" descr=""/>
          <p:cNvPicPr/>
          <p:nvPr/>
        </p:nvPicPr>
        <p:blipFill>
          <a:blip r:embed="rId2"/>
          <a:stretch/>
        </p:blipFill>
        <p:spPr>
          <a:xfrm>
            <a:off x="2734560" y="2787840"/>
            <a:ext cx="6658920" cy="3489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p14:dur="100"/>
    </mc:Choice>
    <mc:Fallback>
      <p:transition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click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>
              <a:lnSpc>
                <a:spcPct val="90000"/>
              </a:lnSpc>
            </a:pPr>
            <a:r>
              <a:rPr b="0" lang="da-DK" sz="4400" spc="-1" strike="noStrike">
                <a:solidFill>
                  <a:srgbClr val="000000"/>
                </a:solidFill>
                <a:latin typeface="Calibri Light"/>
              </a:rPr>
              <a:t>Op eller ned?</a:t>
            </a:r>
            <a:endParaRPr b="0" lang="da-DK" sz="4400" spc="-1" strike="noStrike">
              <a:latin typeface="Arial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0514520" cy="43502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Ingen hældningsstreger? Kig efter </a:t>
            </a:r>
            <a:r>
              <a:rPr b="1" i="1" lang="da-DK" sz="2800" spc="-1" strike="noStrike">
                <a:solidFill>
                  <a:srgbClr val="000000"/>
                </a:solidFill>
                <a:latin typeface="Calibri"/>
              </a:rPr>
              <a:t>vand</a:t>
            </a:r>
            <a:endParaRPr b="0" lang="da-DK" sz="28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b="0" lang="da-DK" sz="2800" spc="-1" strike="noStrike">
              <a:latin typeface="Arial"/>
            </a:endParaRPr>
          </a:p>
        </p:txBody>
      </p:sp>
      <p:pic>
        <p:nvPicPr>
          <p:cNvPr id="88" name="Billede 3" descr=""/>
          <p:cNvPicPr/>
          <p:nvPr/>
        </p:nvPicPr>
        <p:blipFill>
          <a:blip r:embed="rId1"/>
          <a:stretch/>
        </p:blipFill>
        <p:spPr>
          <a:xfrm>
            <a:off x="2765880" y="2820960"/>
            <a:ext cx="6658920" cy="3489840"/>
          </a:xfrm>
          <a:prstGeom prst="rect">
            <a:avLst/>
          </a:prstGeom>
          <a:ln w="0">
            <a:noFill/>
          </a:ln>
        </p:spPr>
      </p:pic>
      <p:pic>
        <p:nvPicPr>
          <p:cNvPr id="89" name="Billede 4" descr=""/>
          <p:cNvPicPr/>
          <p:nvPr/>
        </p:nvPicPr>
        <p:blipFill>
          <a:blip r:embed="rId2"/>
          <a:stretch/>
        </p:blipFill>
        <p:spPr>
          <a:xfrm>
            <a:off x="2765880" y="2820960"/>
            <a:ext cx="6658920" cy="3489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8" dur="indefinite" restart="never" nodeType="tmRoot">
          <p:childTnLst>
            <p:seq>
              <p:cTn id="9" dur="indefinite" nodeType="mainSeq">
                <p:childTnLst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nodeType="click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>
              <a:lnSpc>
                <a:spcPct val="90000"/>
              </a:lnSpc>
            </a:pPr>
            <a:r>
              <a:rPr b="0" lang="da-DK" sz="4400" spc="-1" strike="noStrike">
                <a:solidFill>
                  <a:srgbClr val="000000"/>
                </a:solidFill>
                <a:latin typeface="Calibri Light"/>
              </a:rPr>
              <a:t>Op eller ned?</a:t>
            </a:r>
            <a:endParaRPr b="0" lang="da-DK" sz="4400" spc="-1" strike="noStrike">
              <a:latin typeface="Arial"/>
            </a:endParaRPr>
          </a:p>
        </p:txBody>
      </p:sp>
      <p:sp>
        <p:nvSpPr>
          <p:cNvPr id="91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0514520" cy="43502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Ingen hældningsstreger? Kig efter </a:t>
            </a:r>
            <a:r>
              <a:rPr b="1" i="1" lang="da-DK" sz="2800" spc="-1" strike="noStrike">
                <a:solidFill>
                  <a:srgbClr val="000000"/>
                </a:solidFill>
                <a:latin typeface="Calibri"/>
              </a:rPr>
              <a:t>vand</a:t>
            </a:r>
            <a:endParaRPr b="0" lang="da-DK" sz="28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b="0" lang="da-DK" sz="2800" spc="-1" strike="noStrike">
              <a:latin typeface="Arial"/>
            </a:endParaRPr>
          </a:p>
        </p:txBody>
      </p:sp>
      <p:pic>
        <p:nvPicPr>
          <p:cNvPr id="92" name="Billede 3" descr=""/>
          <p:cNvPicPr/>
          <p:nvPr/>
        </p:nvPicPr>
        <p:blipFill>
          <a:blip r:embed="rId1"/>
          <a:stretch/>
        </p:blipFill>
        <p:spPr>
          <a:xfrm>
            <a:off x="2765880" y="2820960"/>
            <a:ext cx="6658920" cy="3489840"/>
          </a:xfrm>
          <a:prstGeom prst="rect">
            <a:avLst/>
          </a:prstGeom>
          <a:ln w="0">
            <a:noFill/>
          </a:ln>
        </p:spPr>
      </p:pic>
      <p:pic>
        <p:nvPicPr>
          <p:cNvPr id="93" name="Billede 4" descr=""/>
          <p:cNvPicPr/>
          <p:nvPr/>
        </p:nvPicPr>
        <p:blipFill>
          <a:blip r:embed="rId2"/>
          <a:stretch/>
        </p:blipFill>
        <p:spPr>
          <a:xfrm>
            <a:off x="2765880" y="2820960"/>
            <a:ext cx="6658920" cy="3489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5" dur="indefinite" restart="never" nodeType="tmRoot">
          <p:childTnLst>
            <p:seq>
              <p:cTn id="16" dur="indefinite" nodeType="mainSeq">
                <p:childTnLst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nodeType="click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>
              <a:lnSpc>
                <a:spcPct val="90000"/>
              </a:lnSpc>
            </a:pPr>
            <a:r>
              <a:rPr b="0" lang="da-DK" sz="4400" spc="-1" strike="noStrike">
                <a:solidFill>
                  <a:srgbClr val="000000"/>
                </a:solidFill>
                <a:latin typeface="Calibri Light"/>
              </a:rPr>
              <a:t>Hvor stejlt?</a:t>
            </a:r>
            <a:endParaRPr b="0" lang="da-DK" sz="4400" spc="-1" strike="noStrike">
              <a:latin typeface="Arial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/>
          </p:nvPr>
        </p:nvSpPr>
        <p:spPr>
          <a:xfrm>
            <a:off x="756360" y="1825560"/>
            <a:ext cx="8127000" cy="43502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 fontScale="89000"/>
          </a:bodyPr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Ækvidistance = Lodret afstand mellem højdekurverne</a:t>
            </a:r>
            <a:endParaRPr b="0" lang="da-DK" sz="28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da-DK" sz="2800" spc="-1" strike="noStrike">
                <a:solidFill>
                  <a:srgbClr val="000000"/>
                </a:solidFill>
                <a:latin typeface="Calibri"/>
              </a:rPr>
              <a:t>Normalt: </a:t>
            </a:r>
            <a:r>
              <a:rPr b="1" lang="da-DK" sz="2800" spc="-1" strike="noStrike">
                <a:solidFill>
                  <a:srgbClr val="000000"/>
                </a:solidFill>
                <a:latin typeface="Calibri"/>
              </a:rPr>
              <a:t>	</a:t>
            </a:r>
            <a:r>
              <a:rPr b="1" lang="da-DK" sz="2800" spc="-1" strike="noStrike">
                <a:solidFill>
                  <a:srgbClr val="000000"/>
                </a:solidFill>
                <a:latin typeface="Calibri"/>
              </a:rPr>
              <a:t>   </a:t>
            </a:r>
            <a:r>
              <a:rPr b="1" lang="da-DK" sz="1050" spc="-1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1" lang="da-DK" sz="2800" spc="-1" strike="noStrike">
                <a:solidFill>
                  <a:srgbClr val="000000"/>
                </a:solidFill>
                <a:latin typeface="Calibri"/>
              </a:rPr>
              <a:t>5 m</a:t>
            </a: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	</a:t>
            </a: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-  dette er anvendt på kortet til højre:</a:t>
            </a:r>
            <a:endParaRPr b="0" lang="da-DK" sz="28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Alternativ:</a:t>
            </a: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	</a:t>
            </a: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2,5 m</a:t>
            </a:r>
            <a:endParaRPr b="0" lang="da-DK" sz="28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Kun én ækvidistance på hele kortet</a:t>
            </a:r>
            <a:br/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 </a:t>
            </a:r>
            <a:endParaRPr b="0" lang="da-DK" sz="28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Kender du ækvidistancen, kan du fornemme stejlheden ud fra </a:t>
            </a:r>
            <a:r>
              <a:rPr b="1" i="1" lang="da-DK" sz="2800" spc="-1" strike="noStrike">
                <a:solidFill>
                  <a:srgbClr val="000000"/>
                </a:solidFill>
                <a:latin typeface="Calibri"/>
              </a:rPr>
              <a:t>sværtningen</a:t>
            </a: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 af brun (tykkelsen af højdekurver ift. afstanden)</a:t>
            </a:r>
            <a:endParaRPr b="0" lang="da-DK" sz="28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endParaRPr b="0" lang="da-DK" sz="28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Øverst: </a:t>
            </a: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	</a:t>
            </a: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Meget stejlt - 85 m lodret pr. 100 m vandret</a:t>
            </a:r>
            <a:endParaRPr b="0" lang="da-DK" sz="28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Nederst: </a:t>
            </a: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	</a:t>
            </a: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Pæn stigning - 35 m  lodret pr. 100 m vandret</a:t>
            </a:r>
            <a:endParaRPr b="0" lang="da-DK" sz="28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endParaRPr b="0" lang="da-DK" sz="2800" spc="-1" strike="noStrike">
              <a:latin typeface="Arial"/>
            </a:endParaRPr>
          </a:p>
        </p:txBody>
      </p:sp>
      <p:pic>
        <p:nvPicPr>
          <p:cNvPr id="96" name="Billede 3" descr=""/>
          <p:cNvPicPr/>
          <p:nvPr/>
        </p:nvPicPr>
        <p:blipFill>
          <a:blip r:embed="rId1"/>
          <a:stretch/>
        </p:blipFill>
        <p:spPr>
          <a:xfrm>
            <a:off x="8884440" y="2148120"/>
            <a:ext cx="2773080" cy="38469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>
              <a:lnSpc>
                <a:spcPct val="90000"/>
              </a:lnSpc>
            </a:pPr>
            <a:r>
              <a:rPr b="0" lang="da-DK" sz="4400" spc="-1" strike="noStrike">
                <a:solidFill>
                  <a:srgbClr val="000000"/>
                </a:solidFill>
                <a:latin typeface="Calibri Light"/>
              </a:rPr>
              <a:t>Tælle- og hjælpekurver</a:t>
            </a:r>
            <a:endParaRPr b="0" lang="da-DK" sz="4400" spc="-1" strike="noStrike">
              <a:latin typeface="Arial"/>
            </a:endParaRPr>
          </a:p>
        </p:txBody>
      </p:sp>
      <p:pic>
        <p:nvPicPr>
          <p:cNvPr id="98" name="Pladsholder til indhold 3" descr=""/>
          <p:cNvPicPr/>
          <p:nvPr/>
        </p:nvPicPr>
        <p:blipFill>
          <a:blip r:embed="rId1"/>
          <a:stretch/>
        </p:blipFill>
        <p:spPr>
          <a:xfrm>
            <a:off x="6099120" y="1690560"/>
            <a:ext cx="5253480" cy="4350240"/>
          </a:xfrm>
          <a:prstGeom prst="rect">
            <a:avLst/>
          </a:prstGeom>
          <a:ln w="0">
            <a:noFill/>
          </a:ln>
        </p:spPr>
      </p:pic>
      <p:sp>
        <p:nvSpPr>
          <p:cNvPr id="99" name="Pladsholder til indhold 2"/>
          <p:cNvSpPr/>
          <p:nvPr/>
        </p:nvSpPr>
        <p:spPr>
          <a:xfrm>
            <a:off x="756360" y="1825560"/>
            <a:ext cx="5341680" cy="4350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rmAutofit/>
          </a:bodyPr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da-DK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Tællekurver: </a:t>
            </a:r>
            <a:r>
              <a:rPr b="0" i="1" lang="da-DK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Hver femte </a:t>
            </a:r>
            <a:br/>
            <a:r>
              <a:rPr b="0" lang="da-DK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(dvs. ækvidistance normalt 25 m).</a:t>
            </a:r>
            <a:br/>
            <a:r>
              <a:rPr b="0" lang="da-DK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Give overblikket over større områder.</a:t>
            </a:r>
            <a:endParaRPr b="0" lang="da-DK" sz="28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b="0" lang="da-DK" sz="28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da-DK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Hjælpekurver: Bruges til at tegne </a:t>
            </a:r>
            <a:r>
              <a:rPr b="0" i="1" lang="da-DK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væsentlige detaljer</a:t>
            </a:r>
            <a:r>
              <a:rPr b="0" lang="da-DK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, som ikke kan tegnes med de normale kurver. </a:t>
            </a:r>
            <a:endParaRPr b="0" lang="da-DK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>
              <a:lnSpc>
                <a:spcPct val="90000"/>
              </a:lnSpc>
            </a:pPr>
            <a:r>
              <a:rPr b="0" lang="da-DK" sz="4400" spc="-1" strike="noStrike">
                <a:solidFill>
                  <a:srgbClr val="000000"/>
                </a:solidFill>
                <a:latin typeface="Calibri Light"/>
              </a:rPr>
              <a:t>Samme udløber, forskel i stejlhed</a:t>
            </a:r>
            <a:endParaRPr b="0" lang="da-DK" sz="4400" spc="-1" strike="noStrike">
              <a:latin typeface="Arial"/>
            </a:endParaRPr>
          </a:p>
        </p:txBody>
      </p:sp>
      <p:sp>
        <p:nvSpPr>
          <p:cNvPr id="101" name="Pladsholder til indhold 4"/>
          <p:cNvSpPr/>
          <p:nvPr/>
        </p:nvSpPr>
        <p:spPr>
          <a:xfrm>
            <a:off x="756360" y="1825560"/>
            <a:ext cx="6263640" cy="4350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rmAutofit fontScale="97000"/>
          </a:bodyPr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da-DK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På en stejl skrænt</a:t>
            </a:r>
            <a:br/>
            <a:r>
              <a:rPr b="0" lang="da-DK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giver udløberen </a:t>
            </a:r>
            <a:br/>
            <a:r>
              <a:rPr b="0" lang="da-DK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små bugter på</a:t>
            </a:r>
            <a:br/>
            <a:r>
              <a:rPr b="0" lang="da-DK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kurven (men vil </a:t>
            </a:r>
            <a:br/>
            <a:r>
              <a:rPr b="0" lang="da-DK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typisk kunne ses</a:t>
            </a:r>
            <a:br/>
            <a:r>
              <a:rPr b="0" lang="da-DK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på flere kurver).</a:t>
            </a:r>
            <a:br/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 </a:t>
            </a:r>
            <a:endParaRPr b="0" lang="da-DK" sz="28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da-DK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I mere fladt terræn</a:t>
            </a:r>
            <a:br/>
            <a:r>
              <a:rPr b="0" lang="da-DK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giver udløberen</a:t>
            </a:r>
            <a:br/>
            <a:r>
              <a:rPr b="0" lang="da-DK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en gevaldig lang bugt på kurven – men der vil være langt til nabokurverne.</a:t>
            </a:r>
            <a:endParaRPr b="0" lang="da-DK" sz="2800" spc="-1" strike="noStrike">
              <a:latin typeface="Arial"/>
            </a:endParaRPr>
          </a:p>
        </p:txBody>
      </p:sp>
      <p:pic>
        <p:nvPicPr>
          <p:cNvPr id="102" name="" descr=""/>
          <p:cNvPicPr/>
          <p:nvPr/>
        </p:nvPicPr>
        <p:blipFill>
          <a:blip r:embed="rId1"/>
          <a:stretch/>
        </p:blipFill>
        <p:spPr>
          <a:xfrm>
            <a:off x="7740000" y="1800000"/>
            <a:ext cx="3600000" cy="2700000"/>
          </a:xfrm>
          <a:prstGeom prst="rect">
            <a:avLst/>
          </a:prstGeom>
          <a:ln w="0">
            <a:noFill/>
          </a:ln>
        </p:spPr>
      </p:pic>
      <p:pic>
        <p:nvPicPr>
          <p:cNvPr id="103" name="" descr=""/>
          <p:cNvPicPr/>
          <p:nvPr/>
        </p:nvPicPr>
        <p:blipFill>
          <a:blip r:embed="rId2"/>
          <a:stretch/>
        </p:blipFill>
        <p:spPr>
          <a:xfrm>
            <a:off x="3960000" y="1749600"/>
            <a:ext cx="3600000" cy="27504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>
              <a:lnSpc>
                <a:spcPct val="90000"/>
              </a:lnSpc>
            </a:pPr>
            <a:r>
              <a:rPr b="0" lang="da-DK" sz="4400" spc="-1" strike="noStrike">
                <a:solidFill>
                  <a:srgbClr val="000000"/>
                </a:solidFill>
                <a:latin typeface="Calibri Light"/>
              </a:rPr>
              <a:t>Lige på eller udenom?</a:t>
            </a:r>
            <a:endParaRPr b="0" lang="da-DK" sz="4400" spc="-1" strike="noStrike">
              <a:latin typeface="Arial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0514520" cy="43502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Terrænet indgår i dit vejvalg</a:t>
            </a:r>
            <a:endParaRPr b="0" lang="da-DK" sz="28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Til højre:</a:t>
            </a: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	</a:t>
            </a: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115 m i luftlinje vs. 215 m udenom.</a:t>
            </a:r>
            <a:endParaRPr b="0" lang="da-DK" sz="28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Nedenfor:</a:t>
            </a: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	</a:t>
            </a: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200 m i luftlinje vs. 320 m udenom.</a:t>
            </a:r>
            <a:endParaRPr b="0" lang="da-DK" sz="2800" spc="-1" strike="noStrike">
              <a:latin typeface="Arial"/>
            </a:endParaRPr>
          </a:p>
        </p:txBody>
      </p:sp>
      <p:pic>
        <p:nvPicPr>
          <p:cNvPr id="106" name="Billede 3" descr=""/>
          <p:cNvPicPr/>
          <p:nvPr/>
        </p:nvPicPr>
        <p:blipFill>
          <a:blip r:embed="rId1"/>
          <a:stretch/>
        </p:blipFill>
        <p:spPr>
          <a:xfrm>
            <a:off x="8419680" y="1825560"/>
            <a:ext cx="2932920" cy="3968280"/>
          </a:xfrm>
          <a:prstGeom prst="rect">
            <a:avLst/>
          </a:prstGeom>
          <a:ln w="0">
            <a:noFill/>
          </a:ln>
        </p:spPr>
      </p:pic>
      <p:pic>
        <p:nvPicPr>
          <p:cNvPr id="107" name="Billede 4" descr=""/>
          <p:cNvPicPr/>
          <p:nvPr/>
        </p:nvPicPr>
        <p:blipFill>
          <a:blip r:embed="rId2"/>
          <a:stretch/>
        </p:blipFill>
        <p:spPr>
          <a:xfrm>
            <a:off x="838080" y="3691800"/>
            <a:ext cx="3925440" cy="24840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>
              <a:lnSpc>
                <a:spcPct val="90000"/>
              </a:lnSpc>
            </a:pPr>
            <a:r>
              <a:rPr b="0" lang="da-DK" sz="4400" spc="-1" strike="noStrike">
                <a:solidFill>
                  <a:srgbClr val="000000"/>
                </a:solidFill>
                <a:latin typeface="Calibri Light"/>
              </a:rPr>
              <a:t>Terrænet som ledelinje</a:t>
            </a:r>
            <a:endParaRPr b="0" lang="da-DK" sz="4400" spc="-1" strike="noStrike">
              <a:latin typeface="Arial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0514520" cy="43502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Hvilket vejvalg til post 3?</a:t>
            </a:r>
            <a:endParaRPr b="0" lang="da-DK" sz="28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b="0" lang="da-DK" sz="28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b="0" lang="da-DK" sz="28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Gul: </a:t>
            </a: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	</a:t>
            </a: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250 m (et par kurver opad)</a:t>
            </a:r>
            <a:endParaRPr b="0" lang="da-DK" sz="28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Blå: </a:t>
            </a: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	</a:t>
            </a: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170 m (under én kurve opad)</a:t>
            </a:r>
            <a:endParaRPr b="0" lang="da-DK" sz="28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b="0" lang="da-DK" sz="28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Slugter og udløbere er fine </a:t>
            </a:r>
            <a:br/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ledelinjer</a:t>
            </a:r>
            <a:endParaRPr b="0" lang="da-DK" sz="2800" spc="-1" strike="noStrike">
              <a:latin typeface="Arial"/>
            </a:endParaRPr>
          </a:p>
        </p:txBody>
      </p:sp>
      <p:pic>
        <p:nvPicPr>
          <p:cNvPr id="110" name="Billede 3" descr=""/>
          <p:cNvPicPr/>
          <p:nvPr/>
        </p:nvPicPr>
        <p:blipFill>
          <a:blip r:embed="rId1"/>
          <a:stretch/>
        </p:blipFill>
        <p:spPr>
          <a:xfrm>
            <a:off x="6209640" y="2937960"/>
            <a:ext cx="5142960" cy="3237840"/>
          </a:xfrm>
          <a:prstGeom prst="rect">
            <a:avLst/>
          </a:prstGeom>
          <a:ln w="0">
            <a:noFill/>
          </a:ln>
        </p:spPr>
      </p:pic>
      <p:pic>
        <p:nvPicPr>
          <p:cNvPr id="111" name="Billede 5" descr=""/>
          <p:cNvPicPr/>
          <p:nvPr/>
        </p:nvPicPr>
        <p:blipFill>
          <a:blip r:embed="rId2"/>
          <a:stretch/>
        </p:blipFill>
        <p:spPr>
          <a:xfrm>
            <a:off x="6209640" y="2937960"/>
            <a:ext cx="5142960" cy="3237840"/>
          </a:xfrm>
          <a:prstGeom prst="rect">
            <a:avLst/>
          </a:prstGeom>
          <a:ln w="0">
            <a:noFill/>
          </a:ln>
        </p:spPr>
      </p:pic>
      <p:pic>
        <p:nvPicPr>
          <p:cNvPr id="112" name="Billede 6" descr=""/>
          <p:cNvPicPr/>
          <p:nvPr/>
        </p:nvPicPr>
        <p:blipFill>
          <a:blip r:embed="rId3"/>
          <a:stretch/>
        </p:blipFill>
        <p:spPr>
          <a:xfrm>
            <a:off x="6209640" y="2937960"/>
            <a:ext cx="5142960" cy="3237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2" dur="indefinite" restart="never" nodeType="tmRoot">
          <p:childTnLst>
            <p:seq>
              <p:cTn id="23" dur="indefinite" nodeType="mainSeq">
                <p:childTnLst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nodeType="with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3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nodeType="with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>
              <a:lnSpc>
                <a:spcPct val="90000"/>
              </a:lnSpc>
            </a:pPr>
            <a:r>
              <a:rPr b="0" lang="da-DK" sz="4400" spc="-1" strike="noStrike">
                <a:solidFill>
                  <a:srgbClr val="000000"/>
                </a:solidFill>
                <a:latin typeface="Calibri Light"/>
              </a:rPr>
              <a:t>Hold højde</a:t>
            </a:r>
            <a:endParaRPr b="0" lang="da-DK" sz="4400" spc="-1" strike="noStrike">
              <a:latin typeface="Arial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0514520" cy="43502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Nogle gange kan man </a:t>
            </a:r>
            <a:r>
              <a:rPr b="0" i="1" lang="da-DK" sz="2800" spc="-1" strike="noStrike">
                <a:solidFill>
                  <a:srgbClr val="000000"/>
                </a:solidFill>
                <a:latin typeface="Calibri"/>
              </a:rPr>
              <a:t>følge en kurve</a:t>
            </a:r>
            <a:endParaRPr b="0" lang="da-DK" sz="28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frem mod en post:</a:t>
            </a:r>
            <a:endParaRPr b="0" lang="da-DK" sz="28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endParaRPr b="0" lang="da-DK" sz="28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Kig fremad, og find et fixpunkt i samme </a:t>
            </a:r>
            <a:br/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højde, som du står i.</a:t>
            </a:r>
            <a:endParaRPr b="0" lang="da-DK" sz="28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Løb frem til fixpunktet.</a:t>
            </a:r>
            <a:endParaRPr b="0" lang="da-DK" sz="28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da-DK" sz="2800" spc="-1" strike="noStrike">
                <a:solidFill>
                  <a:srgbClr val="000000"/>
                </a:solidFill>
                <a:latin typeface="Calibri"/>
              </a:rPr>
              <a:t>Gentag om nødvendigt. </a:t>
            </a:r>
            <a:endParaRPr b="0" lang="da-DK" sz="2800" spc="-1" strike="noStrike">
              <a:latin typeface="Arial"/>
            </a:endParaRPr>
          </a:p>
        </p:txBody>
      </p:sp>
      <p:pic>
        <p:nvPicPr>
          <p:cNvPr id="115" name="Billede 3" descr=""/>
          <p:cNvPicPr/>
          <p:nvPr/>
        </p:nvPicPr>
        <p:blipFill>
          <a:blip r:embed="rId1"/>
          <a:stretch/>
        </p:blipFill>
        <p:spPr>
          <a:xfrm>
            <a:off x="6948000" y="2323440"/>
            <a:ext cx="4404960" cy="38523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>
              <a:lnSpc>
                <a:spcPct val="90000"/>
              </a:lnSpc>
            </a:pPr>
            <a:r>
              <a:rPr b="0" lang="da-DK" sz="4400" spc="-1" strike="noStrike">
                <a:solidFill>
                  <a:srgbClr val="000000"/>
                </a:solidFill>
                <a:latin typeface="Calibri Light"/>
              </a:rPr>
              <a:t>Formiddagens bane</a:t>
            </a:r>
            <a:endParaRPr b="0" lang="da-DK" sz="4400" spc="-1" strike="noStrike">
              <a:latin typeface="Arial"/>
            </a:endParaRPr>
          </a:p>
        </p:txBody>
      </p:sp>
      <p:pic>
        <p:nvPicPr>
          <p:cNvPr id="117" name="Billede 2" descr=""/>
          <p:cNvPicPr/>
          <p:nvPr/>
        </p:nvPicPr>
        <p:blipFill>
          <a:blip r:embed="rId1"/>
          <a:stretch/>
        </p:blipFill>
        <p:spPr>
          <a:xfrm>
            <a:off x="9036360" y="361440"/>
            <a:ext cx="2316240" cy="5713920"/>
          </a:xfrm>
          <a:prstGeom prst="rect">
            <a:avLst/>
          </a:prstGeom>
          <a:ln w="0">
            <a:noFill/>
          </a:ln>
        </p:spPr>
      </p:pic>
      <p:pic>
        <p:nvPicPr>
          <p:cNvPr id="118" name="" descr=""/>
          <p:cNvPicPr/>
          <p:nvPr/>
        </p:nvPicPr>
        <p:blipFill>
          <a:blip r:embed="rId2"/>
          <a:stretch/>
        </p:blipFill>
        <p:spPr>
          <a:xfrm>
            <a:off x="1620000" y="1542600"/>
            <a:ext cx="6839640" cy="4515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230</TotalTime>
  <Application>LibreOffice/7.2.2.2$Windows_X86_64 LibreOffice_project/02b2acce88a210515b4a5bb2e46cbfb63fe97d56</Application>
  <AppVersion>15.0000</AppVersion>
  <Words>146</Words>
  <Paragraphs>53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2022-02-07T13:43:17Z</dcterms:created>
  <dc:creator>Henning Schou</dc:creator>
  <dc:description/>
  <dc:language>da-DK</dc:language>
  <cp:lastModifiedBy/>
  <dcterms:modified xsi:type="dcterms:W3CDTF">2022-02-22T22:27:18Z</dcterms:modified>
  <cp:revision>20</cp:revision>
  <dc:subject/>
  <dc:title>Orienteringsteknisk voksentræning i Sydkredsen MELLEMSVÆR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Widescreen</vt:lpwstr>
  </property>
  <property fmtid="{D5CDD505-2E9C-101B-9397-08002B2CF9AE}" pid="3" name="Slides">
    <vt:i4>12</vt:i4>
  </property>
</Properties>
</file>